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7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9" r:id="rId23"/>
    <p:sldId id="278" r:id="rId24"/>
    <p:sldId id="281" r:id="rId25"/>
    <p:sldId id="282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648EA-FE42-4888-8BE4-A50DF5C4D834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6170D-0E85-4C73-9A1D-566F73CBC0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51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1895-02EE-4A11-BC46-0E7B6B7AAD6F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81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8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38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87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0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77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2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02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7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22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8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9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13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17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2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1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6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95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07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87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4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13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46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4D47-F948-4E4F-A4ED-291F531FA901}" type="datetimeFigureOut">
              <a:rPr lang="nl-NL" smtClean="0"/>
              <a:t>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298FF-B565-466F-B992-8D3E058B74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9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1653357"/>
            <a:ext cx="7766936" cy="1646302"/>
          </a:xfrm>
        </p:spPr>
        <p:txBody>
          <a:bodyPr/>
          <a:lstStyle/>
          <a:p>
            <a:pPr algn="ctr"/>
            <a:r>
              <a:rPr lang="nl-NL" dirty="0" smtClean="0"/>
              <a:t>Kwaliteitsmanagement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3646337"/>
            <a:ext cx="7766936" cy="1096899"/>
          </a:xfrm>
        </p:spPr>
        <p:txBody>
          <a:bodyPr/>
          <a:lstStyle/>
          <a:p>
            <a:pPr algn="ctr"/>
            <a:r>
              <a:rPr lang="nl-NL" dirty="0" smtClean="0"/>
              <a:t>Les 2: van productiegericht naar marktgericht 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4743236"/>
            <a:ext cx="2525002" cy="6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Secundaire 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Kosten veroorzakende activiteiten worden vaak uitbesteed</a:t>
            </a:r>
            <a:endParaRPr lang="nl-NL" dirty="0"/>
          </a:p>
          <a:p>
            <a:r>
              <a:rPr lang="nl-NL" dirty="0" smtClean="0"/>
              <a:t>Outsourcing </a:t>
            </a:r>
          </a:p>
          <a:p>
            <a:endParaRPr lang="nl-NL" dirty="0" smtClean="0"/>
          </a:p>
          <a:p>
            <a:r>
              <a:rPr lang="nl-NL" dirty="0" smtClean="0"/>
              <a:t>Administratieve functie, onderhoudsdienst, kwaliteitsdienst, magazijn, transportafdeling of voorraadbeheer</a:t>
            </a:r>
          </a:p>
          <a:p>
            <a:r>
              <a:rPr lang="nl-NL" dirty="0" smtClean="0"/>
              <a:t>Zij verlenen diensten aan de primaire processen </a:t>
            </a:r>
          </a:p>
          <a:p>
            <a:r>
              <a:rPr lang="nl-NL" dirty="0" smtClean="0"/>
              <a:t>Niet verantwoordelijk voor de kwaliteit maar dragen er wel aan bij</a:t>
            </a:r>
          </a:p>
        </p:txBody>
      </p:sp>
    </p:spTree>
    <p:extLst>
      <p:ext uri="{BB962C8B-B14F-4D97-AF65-F5344CB8AC3E}">
        <p14:creationId xmlns:p14="http://schemas.microsoft.com/office/powerpoint/2010/main" val="21690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processen en niet waarde toevoegende 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Besturende processen</a:t>
            </a:r>
          </a:p>
          <a:p>
            <a:r>
              <a:rPr lang="nl-NL" dirty="0" smtClean="0"/>
              <a:t>Verantwoordelijk voor de uitvoering van het beleid door middel van plannen, controleren, evalueren en bijsturen.</a:t>
            </a:r>
          </a:p>
          <a:p>
            <a:endParaRPr lang="nl-NL" dirty="0"/>
          </a:p>
          <a:p>
            <a:r>
              <a:rPr lang="nl-NL" dirty="0" smtClean="0"/>
              <a:t>Verbeterprocessen</a:t>
            </a:r>
          </a:p>
          <a:p>
            <a:r>
              <a:rPr lang="nl-NL" dirty="0" smtClean="0"/>
              <a:t>Gericht op het verbeteren van de kwaliteit </a:t>
            </a:r>
          </a:p>
          <a:p>
            <a:endParaRPr lang="nl-NL" dirty="0"/>
          </a:p>
          <a:p>
            <a:r>
              <a:rPr lang="nl-NL" dirty="0" smtClean="0"/>
              <a:t>Financiële processen</a:t>
            </a:r>
          </a:p>
          <a:p>
            <a:r>
              <a:rPr lang="nl-NL" dirty="0" smtClean="0"/>
              <a:t>Binnen het totale bedrijfsproces van toepassing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5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 van inkoop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product is zo goed als de kwaliteit van het inkoopproces</a:t>
            </a:r>
          </a:p>
          <a:p>
            <a:endParaRPr lang="nl-NL" dirty="0" smtClean="0"/>
          </a:p>
          <a:p>
            <a:r>
              <a:rPr lang="nl-NL" dirty="0" smtClean="0"/>
              <a:t>De inkoop staat aan de start van het product of de dienst. Wanneer het inkoopbeleid niet goed is loopt het gehele proces gevaar. </a:t>
            </a:r>
          </a:p>
          <a:p>
            <a:r>
              <a:rPr lang="nl-NL" dirty="0" smtClean="0"/>
              <a:t>Met slechte kwaliteit van ingekochte producten kun je geen goed product maken, met slechte levertijden loopt de continuïteit gevaar. </a:t>
            </a:r>
          </a:p>
          <a:p>
            <a:endParaRPr lang="nl-NL" dirty="0"/>
          </a:p>
          <a:p>
            <a:r>
              <a:rPr lang="nl-NL" dirty="0" smtClean="0"/>
              <a:t>De output vanuit de inkoop is dan niet van goede kwaliteit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97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Thomas A. Edison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er een manier is om het beter te doen, vind die dan.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2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Inkoopsysteem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 de inkoopfunctie te verbeteren kunnen een aantal inkoopsystemen worden toegepast.</a:t>
            </a:r>
          </a:p>
          <a:p>
            <a:endParaRPr lang="nl-NL" dirty="0"/>
          </a:p>
          <a:p>
            <a:r>
              <a:rPr lang="nl-NL" dirty="0" smtClean="0"/>
              <a:t>Just In Time</a:t>
            </a:r>
          </a:p>
          <a:p>
            <a:r>
              <a:rPr lang="nl-NL" dirty="0" smtClean="0"/>
              <a:t>Make or </a:t>
            </a:r>
            <a:r>
              <a:rPr lang="nl-NL" dirty="0" err="1" smtClean="0"/>
              <a:t>buy</a:t>
            </a:r>
            <a:endParaRPr lang="nl-NL" dirty="0" smtClean="0"/>
          </a:p>
          <a:p>
            <a:r>
              <a:rPr lang="nl-NL" dirty="0" err="1" smtClean="0"/>
              <a:t>Comakership</a:t>
            </a:r>
            <a:endParaRPr lang="nl-NL" dirty="0" smtClean="0"/>
          </a:p>
          <a:p>
            <a:r>
              <a:rPr lang="nl-NL" dirty="0" err="1" smtClean="0"/>
              <a:t>Sourcingbeleid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61" y="3258774"/>
            <a:ext cx="32194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Just In Time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1235"/>
            <a:ext cx="8596668" cy="4330128"/>
          </a:xfrm>
        </p:spPr>
        <p:txBody>
          <a:bodyPr/>
          <a:lstStyle/>
          <a:p>
            <a:r>
              <a:rPr lang="nl-NL" dirty="0" smtClean="0"/>
              <a:t>JIT</a:t>
            </a:r>
          </a:p>
          <a:p>
            <a:r>
              <a:rPr lang="nl-NL" dirty="0" smtClean="0"/>
              <a:t>Alle medewerkers zijn zelf verantwoordelijk voor goede kwaliteit</a:t>
            </a:r>
          </a:p>
          <a:p>
            <a:endParaRPr lang="nl-NL" dirty="0"/>
          </a:p>
          <a:p>
            <a:r>
              <a:rPr lang="nl-NL" dirty="0" smtClean="0"/>
              <a:t>Belangrijke aspecten zijn:</a:t>
            </a:r>
          </a:p>
          <a:p>
            <a:r>
              <a:rPr lang="nl-NL" dirty="0" smtClean="0"/>
              <a:t>Het voorkomen van verspillingen, dus voorkomen van overproductie, geen magazijn etc.</a:t>
            </a:r>
          </a:p>
          <a:p>
            <a:r>
              <a:rPr lang="nl-NL" dirty="0" smtClean="0"/>
              <a:t>Selectie van en een betere relatie met de toeleveranciers</a:t>
            </a:r>
          </a:p>
          <a:p>
            <a:endParaRPr lang="nl-NL" dirty="0"/>
          </a:p>
          <a:p>
            <a:r>
              <a:rPr lang="nl-NL" dirty="0" smtClean="0"/>
              <a:t>Als doel vergroten van flexibiliteit en efficiency, leveren van betere kwaliteit, verkorten van levertijd, verbeteren customer service.</a:t>
            </a:r>
          </a:p>
        </p:txBody>
      </p:sp>
    </p:spTree>
    <p:extLst>
      <p:ext uri="{BB962C8B-B14F-4D97-AF65-F5344CB8AC3E}">
        <p14:creationId xmlns:p14="http://schemas.microsoft.com/office/powerpoint/2010/main" val="19104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 or </a:t>
            </a:r>
            <a:r>
              <a:rPr lang="nl-NL" dirty="0" err="1" smtClean="0"/>
              <a:t>buy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Zelf maken of uitbesteden</a:t>
            </a:r>
          </a:p>
          <a:p>
            <a:r>
              <a:rPr lang="nl-NL" dirty="0" smtClean="0"/>
              <a:t>Heeft te maken met activiteiten op lange termijn</a:t>
            </a:r>
          </a:p>
          <a:p>
            <a:endParaRPr lang="nl-NL" dirty="0"/>
          </a:p>
          <a:p>
            <a:r>
              <a:rPr lang="nl-NL" dirty="0" smtClean="0"/>
              <a:t>Uitgangspunt is vaak:</a:t>
            </a:r>
          </a:p>
          <a:p>
            <a:r>
              <a:rPr lang="nl-NL" dirty="0" smtClean="0"/>
              <a:t>Flexibilisering en verlagen van kosten</a:t>
            </a:r>
          </a:p>
          <a:p>
            <a:r>
              <a:rPr lang="nl-NL" dirty="0" smtClean="0"/>
              <a:t>Verhoging van rendement</a:t>
            </a:r>
          </a:p>
          <a:p>
            <a:r>
              <a:rPr lang="nl-NL" dirty="0" smtClean="0"/>
              <a:t>Toegang tot kennis van toeleveranciers</a:t>
            </a:r>
          </a:p>
          <a:p>
            <a:r>
              <a:rPr lang="nl-NL" dirty="0" smtClean="0"/>
              <a:t>Kernactiviteiten beter tot recht laten komen</a:t>
            </a:r>
          </a:p>
        </p:txBody>
      </p:sp>
    </p:spTree>
    <p:extLst>
      <p:ext uri="{BB962C8B-B14F-4D97-AF65-F5344CB8AC3E}">
        <p14:creationId xmlns:p14="http://schemas.microsoft.com/office/powerpoint/2010/main" val="10426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 or </a:t>
            </a:r>
            <a:r>
              <a:rPr lang="nl-NL" dirty="0" err="1" smtClean="0"/>
              <a:t>buy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de keuze tussen</a:t>
            </a:r>
          </a:p>
          <a:p>
            <a:endParaRPr lang="nl-NL" dirty="0"/>
          </a:p>
          <a:p>
            <a:r>
              <a:rPr lang="nl-NL" dirty="0" smtClean="0"/>
              <a:t>‘Wat willen we zelf produceren.’</a:t>
            </a:r>
          </a:p>
          <a:p>
            <a:endParaRPr lang="nl-NL" dirty="0"/>
          </a:p>
          <a:p>
            <a:r>
              <a:rPr lang="nl-NL" dirty="0" smtClean="0"/>
              <a:t>‘Wat willen we uitbesteden.’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0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Co-</a:t>
            </a:r>
            <a:r>
              <a:rPr lang="nl-NL" dirty="0" err="1" smtClean="0"/>
              <a:t>makership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Uitbesteden van bepaalde activiteiten</a:t>
            </a:r>
          </a:p>
          <a:p>
            <a:r>
              <a:rPr lang="nl-NL" dirty="0" smtClean="0"/>
              <a:t>Uitgangspunt is een langdurig en intensieve samenwerking tussen leverancier en afdeling Inkoop. </a:t>
            </a:r>
          </a:p>
          <a:p>
            <a:r>
              <a:rPr lang="nl-NL" dirty="0" smtClean="0"/>
              <a:t>Samen maken van producten</a:t>
            </a:r>
          </a:p>
          <a:p>
            <a:endParaRPr lang="nl-NL" dirty="0"/>
          </a:p>
          <a:p>
            <a:r>
              <a:rPr lang="nl-NL" dirty="0" smtClean="0"/>
              <a:t>De keuze voor de passende leveranciers hangt af van:</a:t>
            </a:r>
          </a:p>
          <a:p>
            <a:r>
              <a:rPr lang="nl-NL" dirty="0" smtClean="0"/>
              <a:t>Leverbetrouwbaarheid</a:t>
            </a:r>
          </a:p>
          <a:p>
            <a:r>
              <a:rPr lang="nl-NL" dirty="0" smtClean="0"/>
              <a:t>Kwaliteit en kwaliteitscontrole</a:t>
            </a:r>
          </a:p>
          <a:p>
            <a:r>
              <a:rPr lang="nl-NL" dirty="0" smtClean="0"/>
              <a:t>Innovatief vermogen</a:t>
            </a:r>
          </a:p>
          <a:p>
            <a:r>
              <a:rPr lang="nl-NL" dirty="0" smtClean="0"/>
              <a:t>Kostenbesparing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6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Sourcingbeleid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85823"/>
            <a:ext cx="8596668" cy="4893354"/>
          </a:xfrm>
        </p:spPr>
        <p:txBody>
          <a:bodyPr>
            <a:normAutofit/>
          </a:bodyPr>
          <a:lstStyle/>
          <a:p>
            <a:r>
              <a:rPr lang="nl-NL" dirty="0" smtClean="0"/>
              <a:t>Gericht op continuïteit en zekerstelling van toelevering</a:t>
            </a:r>
          </a:p>
          <a:p>
            <a:r>
              <a:rPr lang="nl-NL" dirty="0" smtClean="0"/>
              <a:t>Meer inkopen bij minder leveranciers, op zoek </a:t>
            </a:r>
            <a:r>
              <a:rPr lang="nl-NL" smtClean="0"/>
              <a:t>naar kernleveranciers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Voordelen van </a:t>
            </a:r>
            <a:r>
              <a:rPr lang="nl-NL" dirty="0" err="1" smtClean="0"/>
              <a:t>sourcing</a:t>
            </a:r>
            <a:r>
              <a:rPr lang="nl-NL" dirty="0" smtClean="0"/>
              <a:t>:</a:t>
            </a:r>
          </a:p>
          <a:p>
            <a:r>
              <a:rPr lang="nl-NL" dirty="0" smtClean="0"/>
              <a:t>Grotere betrokkenheid van de leverancier</a:t>
            </a:r>
          </a:p>
          <a:p>
            <a:r>
              <a:rPr lang="nl-NL" dirty="0" smtClean="0"/>
              <a:t>Mogelijkheden tot het gelijk trekken van procedures</a:t>
            </a:r>
          </a:p>
          <a:p>
            <a:r>
              <a:rPr lang="nl-NL" dirty="0" smtClean="0"/>
              <a:t>Betere onderlinge verstandhoudingen</a:t>
            </a:r>
          </a:p>
          <a:p>
            <a:endParaRPr lang="nl-NL" dirty="0"/>
          </a:p>
          <a:p>
            <a:r>
              <a:rPr lang="nl-NL" dirty="0" smtClean="0"/>
              <a:t>Nadelen: </a:t>
            </a:r>
          </a:p>
          <a:p>
            <a:r>
              <a:rPr lang="nl-NL" dirty="0" smtClean="0"/>
              <a:t>Verlies aan scherpte bij de leverancier doordat hij verzekerd is van een bepaalde omzet</a:t>
            </a:r>
          </a:p>
          <a:p>
            <a:r>
              <a:rPr lang="nl-NL" dirty="0" smtClean="0"/>
              <a:t>Geen contact meer met de leveranciersmarkt</a:t>
            </a:r>
          </a:p>
        </p:txBody>
      </p:sp>
    </p:spTree>
    <p:extLst>
      <p:ext uri="{BB962C8B-B14F-4D97-AF65-F5344CB8AC3E}">
        <p14:creationId xmlns:p14="http://schemas.microsoft.com/office/powerpoint/2010/main" val="6420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productiegericht naar marktgericht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Vroeger werd de klant gezien als middel om geld te verdienen</a:t>
            </a:r>
          </a:p>
          <a:p>
            <a:r>
              <a:rPr lang="nl-NL" dirty="0" smtClean="0"/>
              <a:t>De gedachte dat elk aanbod zijn eigen vraagt schept</a:t>
            </a:r>
          </a:p>
          <a:p>
            <a:endParaRPr lang="nl-NL" dirty="0"/>
          </a:p>
          <a:p>
            <a:r>
              <a:rPr lang="nl-NL" dirty="0" smtClean="0"/>
              <a:t>Tegenwoordig wordt marktgericht gedacht</a:t>
            </a:r>
          </a:p>
          <a:p>
            <a:r>
              <a:rPr lang="nl-NL" dirty="0" smtClean="0"/>
              <a:t>De vraag bepaalt het aanbod</a:t>
            </a:r>
          </a:p>
          <a:p>
            <a:endParaRPr lang="nl-NL" dirty="0"/>
          </a:p>
          <a:p>
            <a:r>
              <a:rPr lang="nl-NL" dirty="0" smtClean="0"/>
              <a:t>Marketing gaat een belangrijke rol spelen </a:t>
            </a:r>
          </a:p>
          <a:p>
            <a:r>
              <a:rPr lang="nl-NL" dirty="0" smtClean="0"/>
              <a:t>Moderne marketing is meer dan gewoon verkopen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21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uit hoe het INK model de kwaliteit kan verbeteren?</a:t>
            </a:r>
          </a:p>
          <a:p>
            <a:r>
              <a:rPr lang="nl-NL" dirty="0" smtClean="0"/>
              <a:t>Welke relatie heeft de PDCA-cyclus van Deming met kwaliteit?</a:t>
            </a:r>
          </a:p>
          <a:p>
            <a:r>
              <a:rPr lang="nl-NL" dirty="0" smtClean="0"/>
              <a:t>Huiswerk: de opdrachten de volgende les af hebben.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pPr algn="ctr"/>
            <a:r>
              <a:rPr lang="nl-NL" b="1" dirty="0" smtClean="0"/>
              <a:t>Eindopdracht </a:t>
            </a:r>
            <a:r>
              <a:rPr lang="nl-NL" b="1" dirty="0"/>
              <a:t>Kwaliteitsrapport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465669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Je </a:t>
            </a:r>
            <a:r>
              <a:rPr lang="nl-NL" dirty="0"/>
              <a:t>gaat de komende </a:t>
            </a:r>
            <a:r>
              <a:rPr lang="nl-NL" dirty="0" smtClean="0"/>
              <a:t>weken </a:t>
            </a:r>
            <a:r>
              <a:rPr lang="nl-NL" dirty="0"/>
              <a:t>een kwaliteitsrapport schrijven. Hierin beschrijf je de organisatie </a:t>
            </a:r>
            <a:r>
              <a:rPr lang="nl-NL"/>
              <a:t>van </a:t>
            </a:r>
            <a:r>
              <a:rPr lang="nl-NL" smtClean="0"/>
              <a:t>het </a:t>
            </a:r>
            <a:r>
              <a:rPr lang="nl-NL" dirty="0" smtClean="0"/>
              <a:t>bedrijf </a:t>
            </a:r>
            <a:r>
              <a:rPr lang="nl-NL" dirty="0"/>
              <a:t>en breng je de belangrijkste kwaliteitscriteria in beeld. Het rapport wordt afgesloten met een aantal aanbevelingen aan </a:t>
            </a:r>
            <a:r>
              <a:rPr lang="nl-NL" dirty="0" smtClean="0"/>
              <a:t>het bedrijf.</a:t>
            </a:r>
            <a:endParaRPr lang="nl-NL" dirty="0"/>
          </a:p>
          <a:p>
            <a:r>
              <a:rPr lang="nl-NL" dirty="0"/>
              <a:t>Het rapport omvat in ieder geval de volgende hoofdstukken:</a:t>
            </a:r>
          </a:p>
          <a:p>
            <a:pPr lvl="1"/>
            <a:r>
              <a:rPr lang="nl-NL" sz="1900" dirty="0"/>
              <a:t>Organisatiebeschrijving	</a:t>
            </a:r>
          </a:p>
          <a:p>
            <a:pPr lvl="1"/>
            <a:r>
              <a:rPr lang="nl-NL" sz="1900" dirty="0"/>
              <a:t>Primair proces en ondersteunende processen</a:t>
            </a:r>
          </a:p>
          <a:p>
            <a:pPr lvl="1"/>
            <a:r>
              <a:rPr lang="nl-NL" sz="1900" dirty="0"/>
              <a:t>Organisatiecultuur</a:t>
            </a:r>
          </a:p>
          <a:p>
            <a:pPr lvl="1"/>
            <a:r>
              <a:rPr lang="nl-NL" sz="1900" dirty="0"/>
              <a:t>Organisatiestructuur</a:t>
            </a:r>
          </a:p>
          <a:p>
            <a:pPr lvl="1"/>
            <a:r>
              <a:rPr lang="nl-NL" sz="1900" dirty="0"/>
              <a:t>Kritieke succesfactoren</a:t>
            </a:r>
          </a:p>
          <a:p>
            <a:pPr lvl="1"/>
            <a:r>
              <a:rPr lang="nl-NL" sz="1900" dirty="0"/>
              <a:t>Instrumenten voor kwaliteitscontrole</a:t>
            </a:r>
          </a:p>
          <a:p>
            <a:pPr lvl="1"/>
            <a:r>
              <a:rPr lang="nl-NL" sz="1900" dirty="0"/>
              <a:t>Aanbevelingen aan het bedrijf</a:t>
            </a:r>
          </a:p>
          <a:p>
            <a:pPr lvl="1"/>
            <a:r>
              <a:rPr lang="nl-NL" sz="1900" dirty="0"/>
              <a:t>Feedback </a:t>
            </a:r>
            <a:r>
              <a:rPr lang="nl-NL" sz="1900" dirty="0" smtClean="0"/>
              <a:t>van het bedrijf</a:t>
            </a:r>
            <a:endParaRPr lang="nl-NL" sz="19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3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verder.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bespreken de beide volgende dia’s tijdens de volgende sessies. In deze sessie is er wel aan gerefereerd.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0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FFFF00"/>
                </a:solidFill>
              </a:rPr>
              <a:t>Het INK Model....................</a:t>
            </a:r>
            <a:r>
              <a:rPr lang="nl-NL" sz="3200" dirty="0">
                <a:solidFill>
                  <a:srgbClr val="FFFF00"/>
                </a:solidFill>
              </a:rPr>
              <a:t>de inhoud</a:t>
            </a:r>
          </a:p>
        </p:txBody>
      </p:sp>
      <p:pic>
        <p:nvPicPr>
          <p:cNvPr id="4" name="Content Placeholder 5" descr="ink_imw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526" y="3907982"/>
            <a:ext cx="2575633" cy="2554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4323" y="1647147"/>
            <a:ext cx="26043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INK model bestaat uit:</a:t>
            </a: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rgbClr val="FFFF00"/>
                </a:solidFill>
              </a:rPr>
              <a:t> Tien aandachtsgebieden</a:t>
            </a: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rgbClr val="FFFF00"/>
                </a:solidFill>
              </a:rPr>
              <a:t> Vijf kenmerken</a:t>
            </a:r>
          </a:p>
          <a:p>
            <a:endParaRPr lang="nl-NL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rgbClr val="FFFF00"/>
                </a:solidFill>
              </a:rPr>
              <a:t> Twee veranderwielen</a:t>
            </a:r>
          </a:p>
          <a:p>
            <a:r>
              <a:rPr lang="nl-NL" dirty="0">
                <a:solidFill>
                  <a:srgbClr val="FFFF00"/>
                </a:solidFill>
              </a:rPr>
              <a:t>   1) </a:t>
            </a:r>
            <a:r>
              <a:rPr lang="nl-NL" u="sng" dirty="0">
                <a:solidFill>
                  <a:srgbClr val="FFFF00"/>
                </a:solidFill>
              </a:rPr>
              <a:t>Deming cirkel.</a:t>
            </a:r>
          </a:p>
          <a:p>
            <a:r>
              <a:rPr lang="nl-NL" dirty="0">
                <a:solidFill>
                  <a:srgbClr val="FFFF00"/>
                </a:solidFill>
              </a:rPr>
              <a:t>   2) </a:t>
            </a:r>
            <a:r>
              <a:rPr lang="nl-NL" u="sng" dirty="0">
                <a:solidFill>
                  <a:srgbClr val="FFFF00"/>
                </a:solidFill>
              </a:rPr>
              <a:t>IMWR cirkel.</a:t>
            </a:r>
          </a:p>
        </p:txBody>
      </p:sp>
      <p:pic>
        <p:nvPicPr>
          <p:cNvPr id="7" name="Content Placeholder 3" descr="ink_01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1606" y="1732604"/>
            <a:ext cx="5176812" cy="2457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6860" y="466168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1" indent="-514350">
              <a:buFont typeface="Wingdings" pitchFamily="2" charset="2"/>
              <a:buChar char="Ø"/>
            </a:pPr>
            <a:r>
              <a:rPr lang="nl-NL" dirty="0">
                <a:solidFill>
                  <a:srgbClr val="FFFF00"/>
                </a:solidFill>
              </a:rPr>
              <a:t>Gebaseerd op de </a:t>
            </a:r>
            <a:r>
              <a:rPr lang="nl-NL" u="sng" dirty="0">
                <a:solidFill>
                  <a:srgbClr val="FFFF00"/>
                </a:solidFill>
              </a:rPr>
              <a:t>Rijnlandse </a:t>
            </a:r>
            <a:r>
              <a:rPr lang="nl-NL" dirty="0">
                <a:solidFill>
                  <a:srgbClr val="FFFF00"/>
                </a:solidFill>
              </a:rPr>
              <a:t>management benadering.</a:t>
            </a:r>
          </a:p>
          <a:p>
            <a:pPr marL="857250" lvl="1" indent="-514350">
              <a:buFont typeface="Wingdings" pitchFamily="2" charset="2"/>
              <a:buChar char="Ø"/>
            </a:pPr>
            <a:endParaRPr lang="nl-NL" dirty="0">
              <a:solidFill>
                <a:srgbClr val="FFFF00"/>
              </a:solidFill>
            </a:endParaRPr>
          </a:p>
          <a:p>
            <a:pPr marL="857250" lvl="1" indent="-514350">
              <a:buFont typeface="Wingdings" pitchFamily="2" charset="2"/>
              <a:buChar char="Ø"/>
            </a:pPr>
            <a:r>
              <a:rPr lang="nl-NL" dirty="0">
                <a:solidFill>
                  <a:srgbClr val="FFFF00"/>
                </a:solidFill>
              </a:rPr>
              <a:t>Tegenhanger is de </a:t>
            </a:r>
            <a:r>
              <a:rPr lang="nl-NL" u="sng" dirty="0">
                <a:solidFill>
                  <a:srgbClr val="FFFF00"/>
                </a:solidFill>
              </a:rPr>
              <a:t>Angelsaksische</a:t>
            </a:r>
          </a:p>
          <a:p>
            <a:pPr marL="857250" lvl="1" indent="-514350"/>
            <a:r>
              <a:rPr lang="nl-NL" dirty="0">
                <a:solidFill>
                  <a:srgbClr val="FFFF00"/>
                </a:solidFill>
              </a:rPr>
              <a:t>	management benadering.</a:t>
            </a:r>
          </a:p>
        </p:txBody>
      </p:sp>
    </p:spTree>
    <p:extLst>
      <p:ext uri="{BB962C8B-B14F-4D97-AF65-F5344CB8AC3E}">
        <p14:creationId xmlns:p14="http://schemas.microsoft.com/office/powerpoint/2010/main" val="19765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780" y="601652"/>
            <a:ext cx="9493360" cy="849472"/>
          </a:xfrm>
        </p:spPr>
        <p:txBody>
          <a:bodyPr/>
          <a:lstStyle/>
          <a:p>
            <a:pPr algn="ctr"/>
            <a:r>
              <a:rPr lang="nl-NL" dirty="0" smtClean="0"/>
              <a:t>Deming-cirkel en het INK model uitgebeeld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6" y="1451124"/>
            <a:ext cx="4367753" cy="258094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91" y="3952213"/>
            <a:ext cx="3453337" cy="23440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35" y="1959429"/>
            <a:ext cx="5576928" cy="44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Kerncompetenties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 als organisatie jouw klanten een voordeel kan bieden zijn een aantal kerncompetenties nodig</a:t>
            </a:r>
          </a:p>
          <a:p>
            <a:r>
              <a:rPr lang="nl-NL" dirty="0" smtClean="0"/>
              <a:t>4 soorten die de kwaliteit bepalen</a:t>
            </a:r>
          </a:p>
          <a:p>
            <a:endParaRPr lang="nl-NL" dirty="0"/>
          </a:p>
          <a:p>
            <a:r>
              <a:rPr lang="nl-NL" dirty="0" smtClean="0"/>
              <a:t>Marktcompetenties</a:t>
            </a:r>
          </a:p>
          <a:p>
            <a:r>
              <a:rPr lang="nl-NL" dirty="0" smtClean="0"/>
              <a:t>Productiecompetenties</a:t>
            </a:r>
          </a:p>
          <a:p>
            <a:r>
              <a:rPr lang="nl-NL" dirty="0" smtClean="0"/>
              <a:t>Technologiecompetenties </a:t>
            </a:r>
          </a:p>
          <a:p>
            <a:r>
              <a:rPr lang="nl-NL" dirty="0" smtClean="0"/>
              <a:t>Organisatiecompetenties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5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Marktcompetenties en productiecompetenties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Marktcompetenties </a:t>
            </a:r>
          </a:p>
          <a:p>
            <a:r>
              <a:rPr lang="nl-NL" dirty="0" smtClean="0"/>
              <a:t>Specifieke marketingvaardigheden, bijvoorbeeld een vorm van relatiemanagement en serviceactiviteiten</a:t>
            </a:r>
          </a:p>
          <a:p>
            <a:endParaRPr lang="nl-NL" dirty="0"/>
          </a:p>
          <a:p>
            <a:r>
              <a:rPr lang="nl-NL" dirty="0" smtClean="0"/>
              <a:t>Productiecompetenties </a:t>
            </a:r>
          </a:p>
          <a:p>
            <a:r>
              <a:rPr lang="nl-NL" dirty="0" smtClean="0"/>
              <a:t>Concepten als Just In Time management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3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Technologie- en organisatiecompetenties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Technologiecompetenties </a:t>
            </a:r>
          </a:p>
          <a:p>
            <a:r>
              <a:rPr lang="nl-NL" dirty="0" smtClean="0"/>
              <a:t>Technologie of kennis ervan die de organisatie bezit. </a:t>
            </a:r>
          </a:p>
          <a:p>
            <a:r>
              <a:rPr lang="nl-NL" dirty="0" smtClean="0"/>
              <a:t>Deze zijn voor iedere onderneming anders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Organisatiecompetenties</a:t>
            </a:r>
          </a:p>
          <a:p>
            <a:r>
              <a:rPr lang="nl-NL" dirty="0" smtClean="0"/>
              <a:t>Management- en organisatiesystemen bijvoorbeeld trainingen en opleidingen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078" y="2160589"/>
            <a:ext cx="3174621" cy="21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een onderneming onderscheiden we verschillende processen</a:t>
            </a:r>
          </a:p>
          <a:p>
            <a:endParaRPr lang="nl-NL" dirty="0" smtClean="0"/>
          </a:p>
          <a:p>
            <a:r>
              <a:rPr lang="nl-NL" dirty="0" smtClean="0"/>
              <a:t>Primaire processen</a:t>
            </a:r>
          </a:p>
          <a:p>
            <a:r>
              <a:rPr lang="nl-NL" dirty="0" smtClean="0"/>
              <a:t>Secundaire processen</a:t>
            </a:r>
          </a:p>
          <a:p>
            <a:r>
              <a:rPr lang="nl-NL" dirty="0" smtClean="0"/>
              <a:t>Overige niet waarde toevoegende processen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Primaire 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Processen die waarde toevoegen aan een organisatie</a:t>
            </a:r>
          </a:p>
          <a:p>
            <a:endParaRPr lang="nl-NL" dirty="0"/>
          </a:p>
          <a:p>
            <a:r>
              <a:rPr lang="nl-NL" dirty="0" smtClean="0"/>
              <a:t>We gaan er vanuit dat een organisatie een aaneenschakeling van activiteiten is. Dit noemen we een </a:t>
            </a:r>
            <a:r>
              <a:rPr lang="nl-NL" b="1" dirty="0" smtClean="0"/>
              <a:t>waardeketen. </a:t>
            </a:r>
          </a:p>
          <a:p>
            <a:endParaRPr lang="nl-NL" b="1" dirty="0" smtClean="0"/>
          </a:p>
          <a:p>
            <a:r>
              <a:rPr lang="nl-NL" dirty="0" smtClean="0"/>
              <a:t>Het resultaat van de ene activiteit is de input voor de volgende</a:t>
            </a:r>
          </a:p>
          <a:p>
            <a:r>
              <a:rPr lang="nl-NL" dirty="0" smtClean="0"/>
              <a:t>Bijv. het resultaat van de inkoopactiviteiten is de input voor de productie. De productie vormt weer de input voor de verkoop.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4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Primaire 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Proces dat verantwoordelijk is voor het vergroten van de toegevoegde waarde.</a:t>
            </a:r>
          </a:p>
          <a:p>
            <a:endParaRPr lang="nl-NL" dirty="0"/>
          </a:p>
          <a:p>
            <a:r>
              <a:rPr lang="nl-NL" dirty="0" smtClean="0"/>
              <a:t>Niet alleen technisch, maar ook onderwijzen, organiseren, inkopen en verkopen. </a:t>
            </a:r>
          </a:p>
          <a:p>
            <a:endParaRPr lang="nl-NL" dirty="0"/>
          </a:p>
          <a:p>
            <a:r>
              <a:rPr lang="nl-NL" dirty="0" smtClean="0"/>
              <a:t>Primaire activiteiten zijn activiteiten die waarde toevoegen aan de organisatie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8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Secundaire 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Ondersteunende processen</a:t>
            </a:r>
          </a:p>
          <a:p>
            <a:r>
              <a:rPr lang="nl-NL" dirty="0" smtClean="0"/>
              <a:t>Ze ondersteunen één of meerdere primaire activiteiten</a:t>
            </a:r>
          </a:p>
          <a:p>
            <a:endParaRPr lang="nl-NL" dirty="0"/>
          </a:p>
          <a:p>
            <a:r>
              <a:rPr lang="nl-NL" dirty="0" smtClean="0"/>
              <a:t>Ze voegen geen directe waarde toe. Het zijn dienstverlenende activiteiten die geld kosten. </a:t>
            </a:r>
          </a:p>
          <a:p>
            <a:endParaRPr lang="nl-NL" dirty="0"/>
          </a:p>
          <a:p>
            <a:r>
              <a:rPr lang="nl-NL" dirty="0" smtClean="0"/>
              <a:t>Alleen de primaire processen voegen waarde toe aan het product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38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626</TotalTime>
  <Words>850</Words>
  <Application>Microsoft Office PowerPoint</Application>
  <PresentationFormat>Breedbeeld</PresentationFormat>
  <Paragraphs>169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Wingdings 3</vt:lpstr>
      <vt:lpstr>Facet</vt:lpstr>
      <vt:lpstr>Office Theme</vt:lpstr>
      <vt:lpstr>Kwaliteitsmanagement</vt:lpstr>
      <vt:lpstr>Van productiegericht naar marktgericht</vt:lpstr>
      <vt:lpstr>Kerncompetenties </vt:lpstr>
      <vt:lpstr>Marktcompetenties en productiecompetenties  </vt:lpstr>
      <vt:lpstr>Technologie- en organisatiecompetenties </vt:lpstr>
      <vt:lpstr>Verschillende processen</vt:lpstr>
      <vt:lpstr>Primaire processen</vt:lpstr>
      <vt:lpstr>Primaire processen</vt:lpstr>
      <vt:lpstr>Secundaire processen</vt:lpstr>
      <vt:lpstr>Secundaire processen</vt:lpstr>
      <vt:lpstr>Overige processen en niet waarde toevoegende processen</vt:lpstr>
      <vt:lpstr>Kwaliteit van inkoop</vt:lpstr>
      <vt:lpstr>Thomas A. Edison </vt:lpstr>
      <vt:lpstr>Inkoopsysteem</vt:lpstr>
      <vt:lpstr>Just In Time </vt:lpstr>
      <vt:lpstr>Make or buy</vt:lpstr>
      <vt:lpstr>Make or buy</vt:lpstr>
      <vt:lpstr>Co-makership</vt:lpstr>
      <vt:lpstr>Sourcingbeleid</vt:lpstr>
      <vt:lpstr>Aan de slag</vt:lpstr>
      <vt:lpstr>Eindopdracht Kwaliteitsrapport</vt:lpstr>
      <vt:lpstr>Niet verder.</vt:lpstr>
      <vt:lpstr>Het INK Model....................de inhoud</vt:lpstr>
      <vt:lpstr>Deming-cirkel en het INK model uitgebeeld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Kwaliteitsmanagement</dc:title>
  <dc:creator>Ellen Lieftink</dc:creator>
  <cp:lastModifiedBy>Géraar de Jong</cp:lastModifiedBy>
  <cp:revision>49</cp:revision>
  <dcterms:created xsi:type="dcterms:W3CDTF">2016-08-21T08:58:31Z</dcterms:created>
  <dcterms:modified xsi:type="dcterms:W3CDTF">2019-03-09T20:57:35Z</dcterms:modified>
</cp:coreProperties>
</file>